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450" r:id="rId3"/>
    <p:sldId id="455" r:id="rId4"/>
    <p:sldId id="415" r:id="rId5"/>
    <p:sldId id="440" r:id="rId6"/>
    <p:sldId id="444" r:id="rId7"/>
    <p:sldId id="426" r:id="rId8"/>
    <p:sldId id="427" r:id="rId9"/>
    <p:sldId id="428" r:id="rId10"/>
    <p:sldId id="429" r:id="rId11"/>
    <p:sldId id="430" r:id="rId12"/>
    <p:sldId id="443" r:id="rId13"/>
    <p:sldId id="446" r:id="rId14"/>
    <p:sldId id="407" r:id="rId15"/>
    <p:sldId id="382" r:id="rId16"/>
    <p:sldId id="383" r:id="rId17"/>
    <p:sldId id="410" r:id="rId18"/>
    <p:sldId id="422" r:id="rId19"/>
    <p:sldId id="384" r:id="rId20"/>
    <p:sldId id="411" r:id="rId21"/>
    <p:sldId id="385" r:id="rId22"/>
    <p:sldId id="431" r:id="rId23"/>
    <p:sldId id="386" r:id="rId24"/>
    <p:sldId id="387" r:id="rId25"/>
    <p:sldId id="388" r:id="rId26"/>
    <p:sldId id="389" r:id="rId27"/>
    <p:sldId id="447" r:id="rId28"/>
    <p:sldId id="424" r:id="rId29"/>
    <p:sldId id="425" r:id="rId30"/>
    <p:sldId id="441" r:id="rId31"/>
    <p:sldId id="449" r:id="rId32"/>
    <p:sldId id="451" r:id="rId33"/>
    <p:sldId id="433" r:id="rId34"/>
    <p:sldId id="436" r:id="rId35"/>
    <p:sldId id="437" r:id="rId36"/>
    <p:sldId id="439" r:id="rId37"/>
    <p:sldId id="452" r:id="rId38"/>
    <p:sldId id="423" r:id="rId39"/>
    <p:sldId id="414" r:id="rId40"/>
  </p:sldIdLst>
  <p:sldSz cx="9144000" cy="6858000" type="screen4x3"/>
  <p:notesSz cx="6805613" cy="99441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2" autoAdjust="0"/>
    <p:restoredTop sz="94682"/>
  </p:normalViewPr>
  <p:slideViewPr>
    <p:cSldViewPr>
      <p:cViewPr>
        <p:scale>
          <a:sx n="100" d="100"/>
          <a:sy n="100" d="100"/>
        </p:scale>
        <p:origin x="960" y="-9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79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79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7"/>
            <a:ext cx="5444490" cy="4474845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15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3929808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31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208860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15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lienbildplatzhalter 1">
            <a:extLst>
              <a:ext uri="{FF2B5EF4-FFF2-40B4-BE49-F238E27FC236}">
                <a16:creationId xmlns:a16="http://schemas.microsoft.com/office/drawing/2014/main" id="{F134531A-F9E9-4EB1-9A83-93A09223A5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izenplatzhalter 2">
            <a:extLst>
              <a:ext uri="{FF2B5EF4-FFF2-40B4-BE49-F238E27FC236}">
                <a16:creationId xmlns:a16="http://schemas.microsoft.com/office/drawing/2014/main" id="{8DDC6330-BA39-4008-B1BE-D3F9A766B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Die Fehler erst nach und nach einblenden!!!!</a:t>
            </a:r>
          </a:p>
        </p:txBody>
      </p:sp>
      <p:sp>
        <p:nvSpPr>
          <p:cNvPr id="80900" name="Foliennummernplatzhalter 3">
            <a:extLst>
              <a:ext uri="{FF2B5EF4-FFF2-40B4-BE49-F238E27FC236}">
                <a16:creationId xmlns:a16="http://schemas.microsoft.com/office/drawing/2014/main" id="{E7D00A5D-13DC-4995-A515-28CD0A081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F41CA9-407F-43A1-A14D-8B2F2A2BECC6}" type="slidenum">
              <a:rPr lang="de-DE" altLang="nl-NL"/>
              <a:pPr eaLnBrk="1" hangingPunct="1">
                <a:spcBef>
                  <a:spcPct val="0"/>
                </a:spcBef>
              </a:pPr>
              <a:t>16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9122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lienbildplatzhalter 1">
            <a:extLst>
              <a:ext uri="{FF2B5EF4-FFF2-40B4-BE49-F238E27FC236}">
                <a16:creationId xmlns:a16="http://schemas.microsoft.com/office/drawing/2014/main" id="{D61099A5-BFE5-4464-8857-FDC0529EB7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izenplatzhalter 2">
            <a:extLst>
              <a:ext uri="{FF2B5EF4-FFF2-40B4-BE49-F238E27FC236}">
                <a16:creationId xmlns:a16="http://schemas.microsoft.com/office/drawing/2014/main" id="{3B18DE9D-56EB-4D6B-AF87-1154831E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within-household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procedures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were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dual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frame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but not all</a:t>
            </a: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Although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write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RDD,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fact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non-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element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numbers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Haeder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-Gabler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last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birthday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948" name="Foliennummernplatzhalter 3">
            <a:extLst>
              <a:ext uri="{FF2B5EF4-FFF2-40B4-BE49-F238E27FC236}">
                <a16:creationId xmlns:a16="http://schemas.microsoft.com/office/drawing/2014/main" id="{857935DB-90B1-44F6-BECB-857D2EFB6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A3F3894-21D4-47D3-AD93-D12CF77CF185}" type="slidenum">
              <a:rPr lang="de-DE" altLang="nl-NL"/>
              <a:pPr eaLnBrk="1" hangingPunct="1">
                <a:spcBef>
                  <a:spcPct val="0"/>
                </a:spcBef>
              </a:pPr>
              <a:t>19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51478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>
            <a:extLst>
              <a:ext uri="{FF2B5EF4-FFF2-40B4-BE49-F238E27FC236}">
                <a16:creationId xmlns:a16="http://schemas.microsoft.com/office/drawing/2014/main" id="{98C4FE4C-5C37-4366-92B1-56ACD9807F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izenplatzhalter 2">
            <a:extLst>
              <a:ext uri="{FF2B5EF4-FFF2-40B4-BE49-F238E27FC236}">
                <a16:creationId xmlns:a16="http://schemas.microsoft.com/office/drawing/2014/main" id="{91489212-CD0A-47DC-B1D0-693510D98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report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focus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on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nonresponse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detail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unfortunately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e.g.,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topic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influence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political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interest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),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possible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actually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calculate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rates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„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early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“/“easy“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respondents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panels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when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working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quotas</a:t>
            </a:r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etc. 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972" name="Foliennummernplatzhalter 3">
            <a:extLst>
              <a:ext uri="{FF2B5EF4-FFF2-40B4-BE49-F238E27FC236}">
                <a16:creationId xmlns:a16="http://schemas.microsoft.com/office/drawing/2014/main" id="{A19AE450-3D2A-4038-B391-56090D1C1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D98CA22-63E4-4D63-A323-71A0BEA2D4E1}" type="slidenum">
              <a:rPr lang="de-DE" altLang="nl-NL"/>
              <a:pPr eaLnBrk="1" hangingPunct="1">
                <a:spcBef>
                  <a:spcPct val="0"/>
                </a:spcBef>
              </a:pPr>
              <a:t>21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12930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lienbildplatzhalter 1">
            <a:extLst>
              <a:ext uri="{FF2B5EF4-FFF2-40B4-BE49-F238E27FC236}">
                <a16:creationId xmlns:a16="http://schemas.microsoft.com/office/drawing/2014/main" id="{D0A42F2B-482D-432B-882C-1675126F5D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izenplatzhalter 2">
            <a:extLst>
              <a:ext uri="{FF2B5EF4-FFF2-40B4-BE49-F238E27FC236}">
                <a16:creationId xmlns:a16="http://schemas.microsoft.com/office/drawing/2014/main" id="{720615EC-D906-40D2-A3BE-301478D0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996" name="Foliennummernplatzhalter 3">
            <a:extLst>
              <a:ext uri="{FF2B5EF4-FFF2-40B4-BE49-F238E27FC236}">
                <a16:creationId xmlns:a16="http://schemas.microsoft.com/office/drawing/2014/main" id="{22CE28E8-A79C-4023-BE16-35D81D449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30F7CB2-70C6-454A-8764-DEF77B8C4B86}" type="slidenum">
              <a:rPr lang="de-DE" altLang="nl-NL"/>
              <a:pPr eaLnBrk="1" hangingPunct="1">
                <a:spcBef>
                  <a:spcPct val="0"/>
                </a:spcBef>
              </a:pPr>
              <a:t>23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30842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>
            <a:extLst>
              <a:ext uri="{FF2B5EF4-FFF2-40B4-BE49-F238E27FC236}">
                <a16:creationId xmlns:a16="http://schemas.microsoft.com/office/drawing/2014/main" id="{22EFF3D3-C60D-4202-B920-01228FDF98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izenplatzhalter 2">
            <a:extLst>
              <a:ext uri="{FF2B5EF4-FFF2-40B4-BE49-F238E27FC236}">
                <a16:creationId xmlns:a16="http://schemas.microsoft.com/office/drawing/2014/main" id="{50ECFF50-936D-4242-B20F-330F9F7D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020" name="Foliennummernplatzhalter 3">
            <a:extLst>
              <a:ext uri="{FF2B5EF4-FFF2-40B4-BE49-F238E27FC236}">
                <a16:creationId xmlns:a16="http://schemas.microsoft.com/office/drawing/2014/main" id="{9B90419D-68FE-4BCF-B3E7-B5CD0A06E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652FF29-436C-4769-9506-C79A7C9B4E58}" type="slidenum">
              <a:rPr lang="de-DE" altLang="nl-NL"/>
              <a:pPr eaLnBrk="1" hangingPunct="1">
                <a:spcBef>
                  <a:spcPct val="0"/>
                </a:spcBef>
              </a:pPr>
              <a:t>24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35539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>
            <a:extLst>
              <a:ext uri="{FF2B5EF4-FFF2-40B4-BE49-F238E27FC236}">
                <a16:creationId xmlns:a16="http://schemas.microsoft.com/office/drawing/2014/main" id="{154A3004-B27C-4E07-8545-51BB00E80E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izenplatzhalter 2">
            <a:extLst>
              <a:ext uri="{FF2B5EF4-FFF2-40B4-BE49-F238E27FC236}">
                <a16:creationId xmlns:a16="http://schemas.microsoft.com/office/drawing/2014/main" id="{1B9978FD-C8AD-43A0-9BC6-8A6144A71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7044" name="Foliennummernplatzhalter 3">
            <a:extLst>
              <a:ext uri="{FF2B5EF4-FFF2-40B4-BE49-F238E27FC236}">
                <a16:creationId xmlns:a16="http://schemas.microsoft.com/office/drawing/2014/main" id="{B8532EDC-7213-4EE6-9EED-459C8C93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9D1447-B5EC-4263-9EF9-23E5B840CAC3}" type="slidenum">
              <a:rPr lang="de-DE" altLang="nl-NL"/>
              <a:pPr eaLnBrk="1" hangingPunct="1">
                <a:spcBef>
                  <a:spcPct val="0"/>
                </a:spcBef>
              </a:pPr>
              <a:t>25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196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>
            <a:extLst>
              <a:ext uri="{FF2B5EF4-FFF2-40B4-BE49-F238E27FC236}">
                <a16:creationId xmlns:a16="http://schemas.microsoft.com/office/drawing/2014/main" id="{5BB6BCC1-3269-4FA2-808B-C059420A40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izenplatzhalter 2">
            <a:extLst>
              <a:ext uri="{FF2B5EF4-FFF2-40B4-BE49-F238E27FC236}">
                <a16:creationId xmlns:a16="http://schemas.microsoft.com/office/drawing/2014/main" id="{7B82E00E-EE00-4660-86D6-60579409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068" name="Foliennummernplatzhalter 3">
            <a:extLst>
              <a:ext uri="{FF2B5EF4-FFF2-40B4-BE49-F238E27FC236}">
                <a16:creationId xmlns:a16="http://schemas.microsoft.com/office/drawing/2014/main" id="{174D752A-A9DC-4B97-B6F0-07829904B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562146-9F42-4CA5-858D-A4D3DAFE6F18}" type="slidenum">
              <a:rPr lang="de-DE" altLang="nl-NL"/>
              <a:pPr eaLnBrk="1" hangingPunct="1">
                <a:spcBef>
                  <a:spcPct val="0"/>
                </a:spcBef>
              </a:pPr>
              <a:t>26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49799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069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12-9-2022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0">
            <a:extLst>
              <a:ext uri="{FF2B5EF4-FFF2-40B4-BE49-F238E27FC236}">
                <a16:creationId xmlns:a16="http://schemas.microsoft.com/office/drawing/2014/main" id="{42A8405B-7C05-4B20-9941-CB2A855D6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442488"/>
            <a:ext cx="8640960" cy="6255363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084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Data analysis- week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Decomposing error and bias</a:t>
            </a:r>
            <a:br>
              <a:rPr lang="en-US" dirty="0"/>
            </a:br>
            <a:r>
              <a:rPr lang="en-US" dirty="0"/>
              <a:t>“Total Survey Error”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nl-NL" dirty="0">
                <a:solidFill>
                  <a:schemeClr val="tx1"/>
                </a:solidFill>
              </a:rPr>
              <a:t>© Peter </a:t>
            </a:r>
            <a:r>
              <a:rPr lang="nl-NL" dirty="0" err="1">
                <a:solidFill>
                  <a:schemeClr val="tx1"/>
                </a:solidFill>
              </a:rPr>
              <a:t>Lugtig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 err="1">
                <a:solidFill>
                  <a:schemeClr val="tx1"/>
                </a:solidFill>
              </a:rPr>
              <a:t>p.lugtig@uu.nl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=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+ error +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True </a:t>
            </a:r>
            <a:r>
              <a:rPr lang="nl-NL" dirty="0" err="1"/>
              <a:t>value</a:t>
            </a:r>
            <a:r>
              <a:rPr lang="nl-NL" dirty="0"/>
              <a:t> is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interval!</a:t>
            </a:r>
          </a:p>
          <a:p>
            <a:r>
              <a:rPr lang="nl-NL" dirty="0" err="1"/>
              <a:t>So</a:t>
            </a:r>
            <a:r>
              <a:rPr lang="nl-NL" dirty="0"/>
              <a:t>, we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u="sng" dirty="0" err="1"/>
              <a:t>assume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bias</a:t>
            </a:r>
          </a:p>
          <a:p>
            <a:pPr lvl="1"/>
            <a:r>
              <a:rPr lang="nl-NL" dirty="0"/>
              <a:t>The 0.5%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 or error</a:t>
            </a:r>
          </a:p>
          <a:p>
            <a:pPr lvl="2"/>
            <a:r>
              <a:rPr lang="nl-NL" dirty="0"/>
              <a:t>Or, is </a:t>
            </a:r>
            <a:r>
              <a:rPr lang="nl-NL" dirty="0" err="1"/>
              <a:t>the</a:t>
            </a:r>
            <a:r>
              <a:rPr lang="nl-NL" dirty="0"/>
              <a:t> bias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expected</a:t>
            </a:r>
            <a:r>
              <a:rPr lang="nl-NL" dirty="0"/>
              <a:t> error?</a:t>
            </a:r>
          </a:p>
          <a:p>
            <a:pPr lvl="1"/>
            <a:r>
              <a:rPr lang="nl-NL" dirty="0"/>
              <a:t>Next week, more on bias </a:t>
            </a:r>
            <a:r>
              <a:rPr lang="nl-NL" dirty="0" err="1"/>
              <a:t>and</a:t>
            </a:r>
            <a:r>
              <a:rPr lang="nl-NL" dirty="0"/>
              <a:t> error in samples</a:t>
            </a:r>
          </a:p>
          <a:p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(MSE): bias</a:t>
            </a:r>
            <a:r>
              <a:rPr lang="nl-NL" baseline="30000" dirty="0"/>
              <a:t>2</a:t>
            </a:r>
            <a:r>
              <a:rPr lang="nl-NL" dirty="0"/>
              <a:t> + error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Mean</a:t>
            </a:r>
            <a:r>
              <a:rPr lang="nl-NL" dirty="0"/>
              <a:t> square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MSE = .005</a:t>
            </a:r>
            <a:r>
              <a:rPr lang="nl-NL" baseline="30000" dirty="0"/>
              <a:t>2</a:t>
            </a:r>
            <a:r>
              <a:rPr lang="nl-NL" dirty="0"/>
              <a:t> + .016 = .000025 + .016 = </a:t>
            </a:r>
            <a:r>
              <a:rPr lang="nl-NL" dirty="0">
                <a:solidFill>
                  <a:srgbClr val="FF0000"/>
                </a:solidFill>
              </a:rPr>
              <a:t>.016025</a:t>
            </a:r>
          </a:p>
          <a:p>
            <a:r>
              <a:rPr lang="nl-NL" dirty="0"/>
              <a:t>Sampling error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Biemer</a:t>
            </a:r>
            <a:r>
              <a:rPr lang="nl-NL" dirty="0"/>
              <a:t>: a bit more </a:t>
            </a:r>
            <a:r>
              <a:rPr lang="nl-NL" dirty="0" err="1"/>
              <a:t>complicated</a:t>
            </a:r>
            <a:r>
              <a:rPr lang="nl-NL" dirty="0"/>
              <a:t> as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has a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in </a:t>
            </a:r>
            <a:r>
              <a:rPr lang="nl-NL" dirty="0" err="1"/>
              <a:t>mean</a:t>
            </a:r>
            <a:r>
              <a:rPr lang="nl-NL" dirty="0"/>
              <a:t> tricky…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133073"/>
            <a:ext cx="3856598" cy="6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DE737-91DC-8C4F-A1F1-909C1AE4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err="1"/>
                  <a:t>What</a:t>
                </a:r>
                <a:r>
                  <a:rPr lang="nl-NL" dirty="0"/>
                  <a:t> </a:t>
                </a:r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increase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?</a:t>
                </a:r>
              </a:p>
              <a:p>
                <a:pPr lvl="1"/>
                <a:r>
                  <a:rPr lang="nl-NL" dirty="0"/>
                  <a:t>10000 </a:t>
                </a:r>
                <a:r>
                  <a:rPr lang="nl-NL" dirty="0" err="1"/>
                  <a:t>instead</a:t>
                </a:r>
                <a:r>
                  <a:rPr lang="nl-NL" dirty="0"/>
                  <a:t> of 1000?</a:t>
                </a:r>
              </a:p>
              <a:p>
                <a:pPr lvl="1"/>
                <a:r>
                  <a:rPr lang="nl-NL" dirty="0"/>
                  <a:t>Se(r):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(.48∗.52)/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10000</m:t>
                        </m:r>
                      </m:e>
                    </m:rad>
                  </m:oMath>
                </a14:m>
                <a:r>
                  <a:rPr lang="nl-NL" dirty="0"/>
                  <a:t> = </a:t>
                </a:r>
                <a:r>
                  <a:rPr lang="nl-NL" dirty="0">
                    <a:solidFill>
                      <a:srgbClr val="FF0000"/>
                    </a:solidFill>
                  </a:rPr>
                  <a:t>.005</a:t>
                </a:r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CE845B08-470A-814C-8295-C33B301D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3239"/>
            <a:ext cx="5760640" cy="34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we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bias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309514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D27F-421D-47CA-B404-048122D19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Bias and error in more detail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2FE5C-BCC7-4CDF-A4E4-78CB09A80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Total Survey Error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948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Total Survey Error Framework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2" y="1808560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4880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0">
            <a:extLst>
              <a:ext uri="{FF2B5EF4-FFF2-40B4-BE49-F238E27FC236}">
                <a16:creationId xmlns:a16="http://schemas.microsoft.com/office/drawing/2014/main" id="{A381725A-2A08-4788-BD9C-CA8CD194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F60FE7-6BC5-4249-BD3C-FD6E2BBF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971551"/>
            <a:ext cx="8424936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/>
              <a:t>Total Survey Error (TSE) Framework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BD584B8-A3FA-4E6F-8310-78C0EA750CA9}"/>
              </a:ext>
            </a:extLst>
          </p:cNvPr>
          <p:cNvSpPr/>
          <p:nvPr/>
        </p:nvSpPr>
        <p:spPr>
          <a:xfrm>
            <a:off x="6569869" y="2619375"/>
            <a:ext cx="1096566" cy="2805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8D4D80-8D97-457D-B804-86ECDD6D9A9C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816073-44D8-4951-B328-5F6CB80A06FA}"/>
              </a:ext>
            </a:extLst>
          </p:cNvPr>
          <p:cNvSpPr txBox="1"/>
          <p:nvPr/>
        </p:nvSpPr>
        <p:spPr>
          <a:xfrm>
            <a:off x="1818085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Coverage Error</a:t>
            </a:r>
          </a:p>
          <a:p>
            <a:pPr>
              <a:spcBef>
                <a:spcPts val="450"/>
              </a:spcBef>
              <a:defRPr/>
            </a:pPr>
            <a:r>
              <a:rPr lang="en-GB" sz="1350" dirty="0"/>
              <a:t>Discrepancy</a:t>
            </a:r>
            <a:r>
              <a:rPr lang="en-US" sz="1350" dirty="0"/>
              <a:t> between target population and available sampling frames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CDBD29-F66B-4DA9-9035-D6DA124404A9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198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6B95-2104-457E-9F8E-E04DC9D2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coverage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691C-60BD-425A-BFD6-9A550DED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(target) Population: group of units (people, companies, households, etc.) you are studying</a:t>
            </a:r>
          </a:p>
          <a:p>
            <a:r>
              <a:rPr lang="en-US" dirty="0"/>
              <a:t>Sampling frame: list containing population elements</a:t>
            </a:r>
          </a:p>
          <a:p>
            <a:r>
              <a:rPr lang="en-US" dirty="0" err="1"/>
              <a:t>Undercoverage</a:t>
            </a:r>
            <a:r>
              <a:rPr lang="en-US" dirty="0"/>
              <a:t>: should be on, but is not</a:t>
            </a:r>
          </a:p>
          <a:p>
            <a:pPr lvl="1"/>
            <a:r>
              <a:rPr lang="en-US" dirty="0"/>
              <a:t>Not have an address, telephone, e-mail</a:t>
            </a:r>
          </a:p>
          <a:p>
            <a:r>
              <a:rPr lang="en-US" dirty="0" err="1"/>
              <a:t>Overcoverage</a:t>
            </a:r>
            <a:r>
              <a:rPr lang="en-US" dirty="0"/>
              <a:t>: should not be on, but is</a:t>
            </a:r>
          </a:p>
          <a:p>
            <a:pPr lvl="1"/>
            <a:r>
              <a:rPr lang="en-US" dirty="0"/>
              <a:t>Two phones, multiple e-mail, has died, has moved</a:t>
            </a:r>
          </a:p>
          <a:p>
            <a:endParaRPr lang="en-US" dirty="0"/>
          </a:p>
          <a:p>
            <a:r>
              <a:rPr lang="en-US" dirty="0"/>
              <a:t>From: population register, schools, health records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4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Coverage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modes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Modes:</a:t>
            </a:r>
          </a:p>
          <a:p>
            <a:pPr lvl="1"/>
            <a:r>
              <a:rPr lang="nl-NL" sz="2400" dirty="0"/>
              <a:t>Web: no </a:t>
            </a:r>
            <a:r>
              <a:rPr lang="nl-NL" sz="2400" dirty="0" err="1"/>
              <a:t>lists</a:t>
            </a:r>
            <a:r>
              <a:rPr lang="nl-NL" sz="2400" dirty="0"/>
              <a:t> of e-</a:t>
            </a:r>
            <a:r>
              <a:rPr lang="nl-NL" sz="2400" dirty="0" err="1"/>
              <a:t>mailadresses</a:t>
            </a:r>
            <a:r>
              <a:rPr lang="nl-NL" sz="2400" dirty="0"/>
              <a:t> (</a:t>
            </a:r>
            <a:r>
              <a:rPr lang="nl-NL" sz="2400" dirty="0" err="1"/>
              <a:t>unless</a:t>
            </a:r>
            <a:r>
              <a:rPr lang="nl-NL" sz="2400" dirty="0"/>
              <a:t> special </a:t>
            </a:r>
            <a:r>
              <a:rPr lang="nl-NL" sz="2400" dirty="0" err="1"/>
              <a:t>population</a:t>
            </a:r>
            <a:r>
              <a:rPr lang="nl-NL" sz="2400" dirty="0"/>
              <a:t>)</a:t>
            </a:r>
          </a:p>
          <a:p>
            <a:pPr lvl="1"/>
            <a:r>
              <a:rPr lang="nl-NL" sz="2400" dirty="0"/>
              <a:t>Paper: </a:t>
            </a:r>
            <a:r>
              <a:rPr lang="nl-NL" sz="2400" dirty="0" err="1"/>
              <a:t>invitations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u="sng" dirty="0"/>
              <a:t>mail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u="sng" dirty="0" err="1"/>
              <a:t>households</a:t>
            </a:r>
            <a:endParaRPr lang="nl-NL" sz="2400" u="sng" dirty="0"/>
          </a:p>
          <a:p>
            <a:pPr lvl="1"/>
            <a:r>
              <a:rPr lang="nl-NL" sz="2400" dirty="0"/>
              <a:t>Face-</a:t>
            </a:r>
            <a:r>
              <a:rPr lang="nl-NL" sz="2400" dirty="0" err="1"/>
              <a:t>to</a:t>
            </a:r>
            <a:r>
              <a:rPr lang="nl-NL" sz="2400" dirty="0"/>
              <a:t>-face: </a:t>
            </a:r>
            <a:r>
              <a:rPr lang="nl-NL" sz="2400" dirty="0" err="1"/>
              <a:t>Use</a:t>
            </a:r>
            <a:r>
              <a:rPr lang="nl-NL" sz="2400" dirty="0"/>
              <a:t> list </a:t>
            </a:r>
            <a:r>
              <a:rPr lang="nl-NL" sz="2400" dirty="0" err="1"/>
              <a:t>addresses</a:t>
            </a:r>
            <a:r>
              <a:rPr lang="nl-NL" sz="2400" dirty="0"/>
              <a:t> or random walk</a:t>
            </a:r>
          </a:p>
          <a:p>
            <a:pPr lvl="1"/>
            <a:r>
              <a:rPr lang="nl-NL" sz="2400" dirty="0"/>
              <a:t>Telephone: Random Digit Dialing, mobile </a:t>
            </a:r>
            <a:r>
              <a:rPr lang="nl-NL" sz="2400" dirty="0" err="1"/>
              <a:t>phones</a:t>
            </a:r>
            <a:endParaRPr lang="nl-NL" sz="2400" dirty="0"/>
          </a:p>
          <a:p>
            <a:endParaRPr lang="nl-NL" dirty="0"/>
          </a:p>
          <a:p>
            <a:r>
              <a:rPr lang="nl-NL" dirty="0" err="1"/>
              <a:t>Problems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lists</a:t>
            </a:r>
            <a:endParaRPr lang="nl-NL" dirty="0"/>
          </a:p>
          <a:p>
            <a:pPr lvl="1"/>
            <a:r>
              <a:rPr lang="en-US" dirty="0"/>
              <a:t>Seldom up-to-date</a:t>
            </a:r>
          </a:p>
          <a:p>
            <a:pPr lvl="1"/>
            <a:r>
              <a:rPr lang="en-US" dirty="0"/>
              <a:t>Getting access is difficult</a:t>
            </a:r>
            <a:endParaRPr lang="nl-NL" dirty="0"/>
          </a:p>
        </p:txBody>
      </p:sp>
      <p:pic>
        <p:nvPicPr>
          <p:cNvPr id="102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213285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1143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26" y="303851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16" y="3479959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2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0">
            <a:extLst>
              <a:ext uri="{FF2B5EF4-FFF2-40B4-BE49-F238E27FC236}">
                <a16:creationId xmlns:a16="http://schemas.microsoft.com/office/drawing/2014/main" id="{D2F99B3E-67C6-4B2F-BAB1-F2836291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664AA2-CD5F-4A34-86AF-D131CB96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sampling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E8FE73-665F-4A62-9F2C-394E0DC87846}"/>
              </a:ext>
            </a:extLst>
          </p:cNvPr>
          <p:cNvSpPr/>
          <p:nvPr/>
        </p:nvSpPr>
        <p:spPr>
          <a:xfrm>
            <a:off x="6569869" y="3401616"/>
            <a:ext cx="1096566" cy="202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6D56B1-1BDC-4C90-86D6-C15FDA69EF71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98EAB9-D2DD-4558-AFB2-81E8EF028954}"/>
              </a:ext>
            </a:extLst>
          </p:cNvPr>
          <p:cNvSpPr txBox="1"/>
          <p:nvPr/>
        </p:nvSpPr>
        <p:spPr>
          <a:xfrm>
            <a:off x="1735931" y="2672955"/>
            <a:ext cx="2862263" cy="1548133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Sampling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Originates from not observing all units in a sampling frame, but just a random sub-sample. This is why we calculate standard errors, confidence intervals etc. </a:t>
            </a:r>
          </a:p>
        </p:txBody>
      </p:sp>
    </p:spTree>
    <p:extLst>
      <p:ext uri="{BB962C8B-B14F-4D97-AF65-F5344CB8AC3E}">
        <p14:creationId xmlns:p14="http://schemas.microsoft.com/office/powerpoint/2010/main" val="39515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/>
              <a:t>: 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Form pairs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tell</a:t>
            </a:r>
            <a:r>
              <a:rPr lang="nl-NL" dirty="0">
                <a:solidFill>
                  <a:srgbClr val="FF0000"/>
                </a:solidFill>
              </a:rPr>
              <a:t> (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ask</a:t>
            </a:r>
            <a:r>
              <a:rPr lang="nl-NL" dirty="0">
                <a:solidFill>
                  <a:srgbClr val="FF0000"/>
                </a:solidFill>
              </a:rPr>
              <a:t>!):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name of </a:t>
            </a:r>
            <a:r>
              <a:rPr lang="nl-NL" dirty="0" err="1"/>
              <a:t>your</a:t>
            </a:r>
            <a:r>
              <a:rPr lang="nl-NL" dirty="0"/>
              <a:t> survey?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are </a:t>
            </a:r>
            <a:r>
              <a:rPr lang="nl-NL" dirty="0" err="1"/>
              <a:t>individuals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invited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survey? (sampling design)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survey mode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nonresponse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measured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survey?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7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A2E6-F1B5-4450-8B1B-3112D09E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sampling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5D91-F111-4E52-B638-61200345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Sampling unit: collection of units to be sampled from your frame</a:t>
            </a:r>
          </a:p>
          <a:p>
            <a:r>
              <a:rPr lang="en-US" dirty="0"/>
              <a:t>Sample: the actual units you sample</a:t>
            </a:r>
          </a:p>
          <a:p>
            <a:r>
              <a:rPr lang="en-US" dirty="0"/>
              <a:t>Respondents: the people out of the sample who participate</a:t>
            </a:r>
          </a:p>
          <a:p>
            <a:endParaRPr lang="en-US" dirty="0"/>
          </a:p>
          <a:p>
            <a:r>
              <a:rPr lang="en-US" dirty="0"/>
              <a:t>Sampling can introduce bias and error!</a:t>
            </a:r>
          </a:p>
          <a:p>
            <a:pPr lvl="1"/>
            <a:r>
              <a:rPr lang="en-US" dirty="0"/>
              <a:t>Selecting people within households</a:t>
            </a:r>
          </a:p>
          <a:p>
            <a:pPr lvl="1"/>
            <a:r>
              <a:rPr lang="en-US" dirty="0"/>
              <a:t>Villages, hospitals, </a:t>
            </a:r>
            <a:r>
              <a:rPr lang="en-US" dirty="0" err="1"/>
              <a:t>etc</a:t>
            </a:r>
            <a:r>
              <a:rPr lang="en-US" dirty="0"/>
              <a:t>, etc.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548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0">
            <a:extLst>
              <a:ext uri="{FF2B5EF4-FFF2-40B4-BE49-F238E27FC236}">
                <a16:creationId xmlns:a16="http://schemas.microsoft.com/office/drawing/2014/main" id="{4FB1408E-7AAC-46DC-97DA-B0FE947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DAA901-6DFC-49FB-AF6F-48E5DBF6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nonresponse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BB2347-C625-4DF1-A854-F85E60C14BB8}"/>
              </a:ext>
            </a:extLst>
          </p:cNvPr>
          <p:cNvSpPr/>
          <p:nvPr/>
        </p:nvSpPr>
        <p:spPr>
          <a:xfrm>
            <a:off x="6569869" y="4212433"/>
            <a:ext cx="1096566" cy="121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EF3B1B-7D36-4364-A156-C1F04C883138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944D4-2010-4BA6-9C14-7E64D8172563}"/>
              </a:ext>
            </a:extLst>
          </p:cNvPr>
          <p:cNvSpPr txBox="1"/>
          <p:nvPr/>
        </p:nvSpPr>
        <p:spPr>
          <a:xfrm>
            <a:off x="1787128" y="3267076"/>
            <a:ext cx="2862263" cy="118824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Nonresponse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the gross sample and the net sample of observed unit.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2D9E75-E5EC-4E6D-9E0B-50E42C0205FE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5249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Nonresponse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95456"/>
            <a:ext cx="7213259" cy="535788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95536" y="6409114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Source: </a:t>
            </a:r>
            <a:r>
              <a:rPr lang="nl-NL" sz="1200" dirty="0" err="1"/>
              <a:t>Groves</a:t>
            </a:r>
            <a:r>
              <a:rPr lang="nl-NL" sz="1200" dirty="0"/>
              <a:t>, R. M., &amp; </a:t>
            </a:r>
            <a:r>
              <a:rPr lang="nl-NL" sz="1200" dirty="0" err="1"/>
              <a:t>Peytcheva</a:t>
            </a:r>
            <a:r>
              <a:rPr lang="nl-NL" sz="1200" dirty="0"/>
              <a:t>, E. (2008). The impact of </a:t>
            </a:r>
            <a:r>
              <a:rPr lang="nl-NL" sz="1200" dirty="0" err="1"/>
              <a:t>nonresponse</a:t>
            </a:r>
            <a:r>
              <a:rPr lang="nl-NL" sz="1200" dirty="0"/>
              <a:t> </a:t>
            </a:r>
            <a:r>
              <a:rPr lang="nl-NL" sz="1200" dirty="0" err="1"/>
              <a:t>rates</a:t>
            </a:r>
            <a:r>
              <a:rPr lang="nl-NL" sz="1200" dirty="0"/>
              <a:t> on </a:t>
            </a:r>
            <a:r>
              <a:rPr lang="nl-NL" sz="1200" dirty="0" err="1"/>
              <a:t>nonresponse</a:t>
            </a:r>
            <a:r>
              <a:rPr lang="nl-NL" sz="1200" dirty="0"/>
              <a:t> bias: a meta-analysis. </a:t>
            </a:r>
            <a:r>
              <a:rPr lang="nl-NL" sz="1200" i="1" dirty="0"/>
              <a:t>Public opinion </a:t>
            </a:r>
            <a:r>
              <a:rPr lang="nl-NL" sz="1200" i="1" dirty="0" err="1"/>
              <a:t>quarterly</a:t>
            </a:r>
            <a:r>
              <a:rPr lang="nl-NL" sz="1200" dirty="0"/>
              <a:t>, </a:t>
            </a:r>
            <a:r>
              <a:rPr lang="nl-NL" sz="1200" i="1" dirty="0"/>
              <a:t>72</a:t>
            </a:r>
            <a:r>
              <a:rPr lang="nl-NL" sz="1200" dirty="0"/>
              <a:t>(2), 167-189.</a:t>
            </a:r>
          </a:p>
        </p:txBody>
      </p:sp>
    </p:spTree>
    <p:extLst>
      <p:ext uri="{BB962C8B-B14F-4D97-AF65-F5344CB8AC3E}">
        <p14:creationId xmlns:p14="http://schemas.microsoft.com/office/powerpoint/2010/main" val="194800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0">
            <a:extLst>
              <a:ext uri="{FF2B5EF4-FFF2-40B4-BE49-F238E27FC236}">
                <a16:creationId xmlns:a16="http://schemas.microsoft.com/office/drawing/2014/main" id="{212C4CE8-CC49-48C8-96A3-4FFF03A2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B453ED-9293-4E7A-B936-E15D3372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971551"/>
            <a:ext cx="8352928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dirty="0"/>
              <a:t>TSE – 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365CB-8C8C-481F-8FD1-6E3660A5911E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0E63A1-548E-4636-9D42-04E8FF07B96A}"/>
              </a:ext>
            </a:extLst>
          </p:cNvPr>
          <p:cNvSpPr txBox="1"/>
          <p:nvPr/>
        </p:nvSpPr>
        <p:spPr>
          <a:xfrm>
            <a:off x="1871662" y="4129089"/>
            <a:ext cx="2862263" cy="1459706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Adjustment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By means of post-survey adjustments (e.g. weighting and imputations) we aim to correct for coverage, sampling and nonresponse errors.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38DEA7-9DB8-4C70-8FE5-4DF096405A0C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3440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70">
            <a:extLst>
              <a:ext uri="{FF2B5EF4-FFF2-40B4-BE49-F238E27FC236}">
                <a16:creationId xmlns:a16="http://schemas.microsoft.com/office/drawing/2014/main" id="{FD36CADA-B757-4358-BB6C-2B5964BB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49" y="1531144"/>
            <a:ext cx="5936456" cy="429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D48E92-623C-49FD-8404-1DAFDBC2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construct validity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9FF7915-8752-49DE-A186-222D1CA1CBC2}"/>
              </a:ext>
            </a:extLst>
          </p:cNvPr>
          <p:cNvSpPr/>
          <p:nvPr/>
        </p:nvSpPr>
        <p:spPr>
          <a:xfrm>
            <a:off x="1277541" y="3158729"/>
            <a:ext cx="917972" cy="226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EF3C8B-730D-43BF-A920-47D5BB87183C}"/>
              </a:ext>
            </a:extLst>
          </p:cNvPr>
          <p:cNvSpPr txBox="1"/>
          <p:nvPr/>
        </p:nvSpPr>
        <p:spPr>
          <a:xfrm>
            <a:off x="4154091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Construct Validity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construct and measurement instrument.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8059CA7-A2AD-43A2-B4E8-C4F502C2326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032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0">
            <a:extLst>
              <a:ext uri="{FF2B5EF4-FFF2-40B4-BE49-F238E27FC236}">
                <a16:creationId xmlns:a16="http://schemas.microsoft.com/office/drawing/2014/main" id="{D5BA02D3-04B5-40C8-AFEB-DA04DD1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50F5A0-4626-4048-A3AE-C9847E66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measurement error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D16AF65-D26A-4CB0-84CA-1FE563E2F45D}"/>
              </a:ext>
            </a:extLst>
          </p:cNvPr>
          <p:cNvSpPr/>
          <p:nvPr/>
        </p:nvSpPr>
        <p:spPr>
          <a:xfrm>
            <a:off x="1277541" y="3888583"/>
            <a:ext cx="917972" cy="153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BBF99C-6DED-4210-B02E-E29FF483818F}"/>
              </a:ext>
            </a:extLst>
          </p:cNvPr>
          <p:cNvSpPr txBox="1"/>
          <p:nvPr/>
        </p:nvSpPr>
        <p:spPr>
          <a:xfrm>
            <a:off x="4248151" y="2943226"/>
            <a:ext cx="2970610" cy="1889522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Measurement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ideal measurement and actual answers given, e.g. because of: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Misunderstandings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Social desirability bias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Satisficing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endParaRPr lang="en-US" sz="1350" dirty="0"/>
          </a:p>
          <a:p>
            <a:pPr>
              <a:defRPr/>
            </a:pPr>
            <a:endParaRPr lang="en-US" sz="135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65DB89-C767-4FD2-AB17-BFC979E7F0D2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42211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0">
            <a:extLst>
              <a:ext uri="{FF2B5EF4-FFF2-40B4-BE49-F238E27FC236}">
                <a16:creationId xmlns:a16="http://schemas.microsoft.com/office/drawing/2014/main" id="{60DBBCAA-7D74-4018-A635-3B800E92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2A8FFA-77E5-484F-A161-B09B285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processing error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445888-1811-42B0-A881-74D40CA09A10}"/>
              </a:ext>
            </a:extLst>
          </p:cNvPr>
          <p:cNvSpPr txBox="1"/>
          <p:nvPr/>
        </p:nvSpPr>
        <p:spPr>
          <a:xfrm>
            <a:off x="4154091" y="4023123"/>
            <a:ext cx="2862263" cy="151209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nl-NL" sz="1350" b="1">
                <a:solidFill>
                  <a:srgbClr val="000000"/>
                </a:solidFill>
                <a:latin typeface="Officina" charset="0"/>
              </a:rPr>
              <a:t>Processing Error</a:t>
            </a:r>
          </a:p>
          <a:p>
            <a:pPr eaLnBrk="1" hangingPunct="1">
              <a:spcBef>
                <a:spcPts val="450"/>
              </a:spcBef>
              <a:defRPr/>
            </a:pP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The discrepancy between the variable used in the estimation and respondents</a:t>
            </a:r>
            <a:r>
              <a:rPr lang="en-US" altLang="en-US" sz="1350">
                <a:solidFill>
                  <a:srgbClr val="000000"/>
                </a:solidFill>
                <a:latin typeface="Officina" charset="0"/>
              </a:rPr>
              <a:t>’</a:t>
            </a: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 actual answers, e.g. because of post-survey coding and editing.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31B7A5-FF1F-4E6E-A510-5DECEB0BD4C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30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1B962-58D9-2E4C-A0D1-94530B05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227C8-C937-9F4B-BE61-9ABDF3282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In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Sampling error </a:t>
            </a:r>
            <a:r>
              <a:rPr lang="nl-NL" dirty="0" err="1"/>
              <a:t>only</a:t>
            </a:r>
            <a:r>
              <a:rPr lang="nl-NL" dirty="0"/>
              <a:t> error we </a:t>
            </a:r>
            <a:r>
              <a:rPr lang="nl-NL" dirty="0" err="1"/>
              <a:t>know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control </a:t>
            </a:r>
            <a:r>
              <a:rPr lang="nl-NL" b="1" dirty="0" err="1"/>
              <a:t>by</a:t>
            </a:r>
            <a:r>
              <a:rPr lang="nl-NL" b="1" dirty="0"/>
              <a:t> </a:t>
            </a:r>
            <a:r>
              <a:rPr lang="nl-NL" b="1" dirty="0" err="1"/>
              <a:t>increasing</a:t>
            </a:r>
            <a:r>
              <a:rPr lang="nl-NL" b="1" dirty="0"/>
              <a:t> sample </a:t>
            </a:r>
            <a:r>
              <a:rPr lang="nl-NL" b="1" dirty="0" err="1"/>
              <a:t>size</a:t>
            </a:r>
            <a:endParaRPr lang="nl-NL" b="1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many</a:t>
            </a:r>
            <a:r>
              <a:rPr lang="nl-NL" dirty="0"/>
              <a:t> more sources of error/bias</a:t>
            </a:r>
          </a:p>
          <a:p>
            <a:pPr lvl="2"/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exactly</a:t>
            </a:r>
            <a:endParaRPr lang="nl-NL" dirty="0"/>
          </a:p>
          <a:p>
            <a:endParaRPr lang="nl-NL" dirty="0"/>
          </a:p>
          <a:p>
            <a:r>
              <a:rPr lang="nl-NL" dirty="0"/>
              <a:t>It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strange</a:t>
            </a:r>
            <a:r>
              <a:rPr lang="nl-NL" dirty="0"/>
              <a:t> polls are off!</a:t>
            </a:r>
          </a:p>
          <a:p>
            <a:r>
              <a:rPr lang="nl-NL" dirty="0" err="1"/>
              <a:t>Key</a:t>
            </a:r>
            <a:r>
              <a:rPr lang="nl-NL" dirty="0"/>
              <a:t> question in Survey design:</a:t>
            </a:r>
          </a:p>
          <a:p>
            <a:pPr lvl="1"/>
            <a:r>
              <a:rPr lang="nl-NL" dirty="0"/>
              <a:t>In order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MSE:</a:t>
            </a:r>
          </a:p>
          <a:p>
            <a:pPr lvl="1"/>
            <a:r>
              <a:rPr lang="nl-NL" dirty="0"/>
              <a:t>Do we </a:t>
            </a:r>
            <a:r>
              <a:rPr lang="nl-NL" dirty="0" err="1"/>
              <a:t>invest</a:t>
            </a:r>
            <a:r>
              <a:rPr lang="nl-NL" dirty="0"/>
              <a:t> in </a:t>
            </a:r>
            <a:r>
              <a:rPr lang="nl-NL" dirty="0" err="1"/>
              <a:t>larger</a:t>
            </a:r>
            <a:r>
              <a:rPr lang="nl-NL" dirty="0"/>
              <a:t> sample, or more </a:t>
            </a:r>
            <a:r>
              <a:rPr lang="nl-NL" dirty="0" err="1"/>
              <a:t>nonresponse</a:t>
            </a:r>
            <a:r>
              <a:rPr lang="nl-NL" dirty="0"/>
              <a:t> follow-ups? Incentives, </a:t>
            </a:r>
            <a:r>
              <a:rPr lang="nl-NL" dirty="0" err="1"/>
              <a:t>etc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6687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survey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Design </a:t>
            </a:r>
            <a:r>
              <a:rPr lang="nl-NL" dirty="0" err="1"/>
              <a:t>aspects</a:t>
            </a:r>
            <a:r>
              <a:rPr lang="nl-NL" dirty="0"/>
              <a:t> </a:t>
            </a:r>
            <a:r>
              <a:rPr lang="nl-NL" dirty="0" err="1"/>
              <a:t>greatly</a:t>
            </a:r>
            <a:r>
              <a:rPr lang="nl-NL" dirty="0"/>
              <a:t> affect survey </a:t>
            </a:r>
            <a:r>
              <a:rPr lang="nl-NL" dirty="0" err="1"/>
              <a:t>errors</a:t>
            </a:r>
            <a:endParaRPr lang="nl-NL" dirty="0"/>
          </a:p>
          <a:p>
            <a:pPr lvl="1"/>
            <a:r>
              <a:rPr lang="nl-NL" dirty="0" err="1">
                <a:solidFill>
                  <a:srgbClr val="FF0000"/>
                </a:solidFill>
              </a:rPr>
              <a:t>Invitation</a:t>
            </a:r>
            <a:r>
              <a:rPr lang="nl-NL" dirty="0">
                <a:solidFill>
                  <a:srgbClr val="FF0000"/>
                </a:solidFill>
              </a:rPr>
              <a:t>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Administration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Interviewers</a:t>
            </a:r>
          </a:p>
          <a:p>
            <a:pPr lvl="1"/>
            <a:r>
              <a:rPr lang="nl-NL" dirty="0"/>
              <a:t>Incentives, Questionnaire </a:t>
            </a:r>
            <a:r>
              <a:rPr lang="nl-NL" dirty="0" err="1"/>
              <a:t>length</a:t>
            </a:r>
            <a:endParaRPr lang="nl-NL" dirty="0"/>
          </a:p>
          <a:p>
            <a:r>
              <a:rPr lang="nl-NL" dirty="0"/>
              <a:t>Right design </a:t>
            </a:r>
            <a:r>
              <a:rPr lang="nl-NL" dirty="0" err="1"/>
              <a:t>depends</a:t>
            </a:r>
            <a:r>
              <a:rPr lang="nl-NL" dirty="0"/>
              <a:t> on:</a:t>
            </a:r>
          </a:p>
          <a:p>
            <a:pPr lvl="1"/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Topic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endParaRPr lang="nl-NL" dirty="0"/>
          </a:p>
          <a:p>
            <a:pPr lvl="1"/>
            <a:r>
              <a:rPr lang="nl-NL" dirty="0"/>
              <a:t>Availability of sampling frames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1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74" y="2311616"/>
            <a:ext cx="4492526" cy="310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339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Groves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Lyberg</a:t>
            </a:r>
            <a:r>
              <a:rPr lang="nl-NL" dirty="0"/>
              <a:t> (2010)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History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TSE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extensions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sz="2400" dirty="0" err="1"/>
              <a:t>comparative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(Smith 2010), </a:t>
            </a:r>
          </a:p>
          <a:p>
            <a:pPr lvl="1"/>
            <a:r>
              <a:rPr lang="nl-NL" sz="2400" dirty="0" err="1"/>
              <a:t>longitudinal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(Lynn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Lugtig</a:t>
            </a:r>
            <a:r>
              <a:rPr lang="nl-NL" sz="2400" dirty="0"/>
              <a:t> 2017),</a:t>
            </a:r>
          </a:p>
          <a:p>
            <a:pPr lvl="1"/>
            <a:r>
              <a:rPr lang="nl-NL" sz="2400" dirty="0" err="1"/>
              <a:t>analytic</a:t>
            </a:r>
            <a:r>
              <a:rPr lang="nl-NL" sz="2400" dirty="0"/>
              <a:t> error (West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Saskhaug</a:t>
            </a:r>
            <a:r>
              <a:rPr lang="nl-NL" sz="2400" dirty="0"/>
              <a:t> 2018) </a:t>
            </a:r>
          </a:p>
          <a:p>
            <a:pPr lvl="1"/>
            <a:r>
              <a:rPr lang="nl-NL" sz="2400" dirty="0"/>
              <a:t>… </a:t>
            </a:r>
            <a:r>
              <a:rPr lang="nl-NL" sz="2400" dirty="0" err="1"/>
              <a:t>and</a:t>
            </a:r>
            <a:r>
              <a:rPr lang="nl-NL" sz="2400" dirty="0"/>
              <a:t> Total Data error (</a:t>
            </a:r>
            <a:r>
              <a:rPr lang="nl-NL" sz="2400" dirty="0" err="1"/>
              <a:t>other</a:t>
            </a:r>
            <a:r>
              <a:rPr lang="nl-NL" sz="2400" dirty="0"/>
              <a:t> data sources)</a:t>
            </a:r>
          </a:p>
          <a:p>
            <a:pPr lvl="2"/>
            <a:r>
              <a:rPr lang="nl-NL" sz="2000" dirty="0" err="1"/>
              <a:t>Administrative</a:t>
            </a:r>
            <a:r>
              <a:rPr lang="nl-NL" sz="2000" dirty="0"/>
              <a:t>, sensor, </a:t>
            </a:r>
            <a:r>
              <a:rPr lang="nl-NL" sz="2000" dirty="0" err="1"/>
              <a:t>social</a:t>
            </a:r>
            <a:r>
              <a:rPr lang="nl-NL" sz="2000" dirty="0"/>
              <a:t> media, etc.</a:t>
            </a:r>
          </a:p>
          <a:p>
            <a:pPr lvl="2"/>
            <a:r>
              <a:rPr lang="nl-NL" sz="2000" dirty="0"/>
              <a:t>See </a:t>
            </a:r>
            <a:r>
              <a:rPr lang="nl-NL" sz="2000" dirty="0" err="1"/>
              <a:t>also</a:t>
            </a:r>
            <a:r>
              <a:rPr lang="nl-NL" sz="2000" dirty="0"/>
              <a:t> weeks 13,14</a:t>
            </a:r>
          </a:p>
        </p:txBody>
      </p:sp>
    </p:spTree>
    <p:extLst>
      <p:ext uri="{BB962C8B-B14F-4D97-AF65-F5344CB8AC3E}">
        <p14:creationId xmlns:p14="http://schemas.microsoft.com/office/powerpoint/2010/main" val="99806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9744A-A6AB-B841-9105-E2741DE1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BA2379-00DF-1445-A5A4-AC29DA13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thinks</a:t>
            </a:r>
            <a:r>
              <a:rPr lang="nl-NL" dirty="0"/>
              <a:t> he/</a:t>
            </a:r>
            <a:r>
              <a:rPr lang="nl-NL" dirty="0" err="1"/>
              <a:t>she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smallest</a:t>
            </a:r>
            <a:r>
              <a:rPr lang="nl-NL" dirty="0"/>
              <a:t> survey?</a:t>
            </a:r>
          </a:p>
          <a:p>
            <a:r>
              <a:rPr lang="nl-NL" dirty="0" err="1"/>
              <a:t>Who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largest</a:t>
            </a:r>
            <a:r>
              <a:rPr lang="nl-NL" dirty="0"/>
              <a:t> survey?</a:t>
            </a:r>
          </a:p>
          <a:p>
            <a:endParaRPr lang="nl-NL" dirty="0"/>
          </a:p>
          <a:p>
            <a:r>
              <a:rPr lang="nl-NL" dirty="0" err="1"/>
              <a:t>Who</a:t>
            </a:r>
            <a:r>
              <a:rPr lang="nl-NL" dirty="0"/>
              <a:t> has a special </a:t>
            </a:r>
            <a:r>
              <a:rPr lang="nl-NL" dirty="0" err="1"/>
              <a:t>population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mode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interview </a:t>
            </a:r>
            <a:r>
              <a:rPr lang="nl-NL" dirty="0" err="1"/>
              <a:t>people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Face-</a:t>
            </a:r>
            <a:r>
              <a:rPr lang="nl-NL" dirty="0" err="1"/>
              <a:t>to</a:t>
            </a:r>
            <a:r>
              <a:rPr lang="nl-NL" dirty="0"/>
              <a:t>-face</a:t>
            </a:r>
          </a:p>
          <a:p>
            <a:pPr lvl="1"/>
            <a:r>
              <a:rPr lang="nl-NL" dirty="0"/>
              <a:t>Mail</a:t>
            </a:r>
          </a:p>
          <a:p>
            <a:pPr lvl="1"/>
            <a:r>
              <a:rPr lang="nl-NL" dirty="0"/>
              <a:t>Telephone</a:t>
            </a:r>
          </a:p>
          <a:p>
            <a:pPr lvl="1"/>
            <a:r>
              <a:rPr lang="nl-NL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910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E28F5-17FB-DC4B-8766-CBB091A0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E26CA988-0A01-DA4E-93F3-2F04250C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Convenience samples </a:t>
            </a:r>
          </a:p>
          <a:p>
            <a:r>
              <a:rPr lang="nl-NL" dirty="0" err="1"/>
              <a:t>Volunteer</a:t>
            </a:r>
            <a:r>
              <a:rPr lang="nl-NL" dirty="0"/>
              <a:t> </a:t>
            </a:r>
            <a:r>
              <a:rPr lang="nl-NL" dirty="0" err="1"/>
              <a:t>opt</a:t>
            </a:r>
            <a:r>
              <a:rPr lang="nl-NL" dirty="0"/>
              <a:t>-in panels</a:t>
            </a:r>
          </a:p>
          <a:p>
            <a:r>
              <a:rPr lang="nl-NL" dirty="0"/>
              <a:t>(Quota samples)</a:t>
            </a:r>
          </a:p>
          <a:p>
            <a:r>
              <a:rPr lang="nl-NL" dirty="0"/>
              <a:t>Lab-studies (</a:t>
            </a:r>
            <a:r>
              <a:rPr lang="nl-NL" dirty="0" err="1"/>
              <a:t>psychology</a:t>
            </a:r>
            <a:r>
              <a:rPr lang="nl-NL" dirty="0"/>
              <a:t>), </a:t>
            </a:r>
            <a:r>
              <a:rPr lang="nl-NL" dirty="0" err="1"/>
              <a:t>organic</a:t>
            </a:r>
            <a:r>
              <a:rPr lang="nl-NL" dirty="0"/>
              <a:t> data, </a:t>
            </a:r>
            <a:r>
              <a:rPr lang="nl-NL" dirty="0" err="1"/>
              <a:t>social</a:t>
            </a:r>
            <a:r>
              <a:rPr lang="nl-NL" dirty="0"/>
              <a:t> media, etc.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798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Model-based inference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55F66F4-3D2B-394B-B3DF-0A7BB70C6068}"/>
              </a:ext>
            </a:extLst>
          </p:cNvPr>
          <p:cNvSpPr/>
          <p:nvPr/>
        </p:nvSpPr>
        <p:spPr>
          <a:xfrm>
            <a:off x="683568" y="1196752"/>
            <a:ext cx="2808312" cy="532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eraccolade 5">
            <a:extLst>
              <a:ext uri="{FF2B5EF4-FFF2-40B4-BE49-F238E27FC236}">
                <a16:creationId xmlns:a16="http://schemas.microsoft.com/office/drawing/2014/main" id="{84DFF7AC-94EF-FF40-ADE0-BCC0D8CAA13F}"/>
              </a:ext>
            </a:extLst>
          </p:cNvPr>
          <p:cNvSpPr/>
          <p:nvPr/>
        </p:nvSpPr>
        <p:spPr>
          <a:xfrm>
            <a:off x="6225505" y="1988840"/>
            <a:ext cx="844068" cy="2736304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8B64C34-D4B0-BC4F-BBF6-50A4A8AACEFB}"/>
              </a:ext>
            </a:extLst>
          </p:cNvPr>
          <p:cNvSpPr txBox="1"/>
          <p:nvPr/>
        </p:nvSpPr>
        <p:spPr>
          <a:xfrm>
            <a:off x="7069573" y="2756827"/>
            <a:ext cx="1800200" cy="1200329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Compare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, model </a:t>
            </a:r>
          </a:p>
          <a:p>
            <a:r>
              <a:rPr lang="nl-NL" b="1" dirty="0" err="1"/>
              <a:t>selection</a:t>
            </a:r>
            <a:r>
              <a:rPr lang="nl-NL" b="1" dirty="0"/>
              <a:t> bias</a:t>
            </a:r>
          </a:p>
        </p:txBody>
      </p:sp>
    </p:spTree>
    <p:extLst>
      <p:ext uri="{BB962C8B-B14F-4D97-AF65-F5344CB8AC3E}">
        <p14:creationId xmlns:p14="http://schemas.microsoft.com/office/powerpoint/2010/main" val="3591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break)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Form </a:t>
            </a:r>
            <a:r>
              <a:rPr lang="nl-NL" dirty="0" err="1">
                <a:solidFill>
                  <a:srgbClr val="FF0000"/>
                </a:solidFill>
              </a:rPr>
              <a:t>groups</a:t>
            </a:r>
            <a:r>
              <a:rPr lang="nl-NL" dirty="0">
                <a:solidFill>
                  <a:srgbClr val="FF0000"/>
                </a:solidFill>
              </a:rPr>
              <a:t> of 4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discuss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scenario: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component of TSE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?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do in design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</a:t>
            </a:r>
          </a:p>
          <a:p>
            <a:pPr lvl="1">
              <a:buFontTx/>
              <a:buChar char="-"/>
            </a:pP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error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increasing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bias </a:t>
            </a:r>
            <a:r>
              <a:rPr lang="nl-NL" dirty="0" err="1"/>
              <a:t>by</a:t>
            </a:r>
            <a:r>
              <a:rPr lang="nl-NL" dirty="0"/>
              <a:t> thinking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measurement</a:t>
            </a:r>
            <a:r>
              <a:rPr lang="nl-NL" dirty="0"/>
              <a:t>, sampling, </a:t>
            </a:r>
            <a:r>
              <a:rPr lang="nl-NL" dirty="0" err="1"/>
              <a:t>nonresponse</a:t>
            </a: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</a:rPr>
              <a:t>- 15 min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484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extent</a:t>
            </a:r>
            <a:r>
              <a:rPr lang="nl-NL" dirty="0"/>
              <a:t> </a:t>
            </a:r>
            <a:r>
              <a:rPr lang="nl-NL" dirty="0" err="1"/>
              <a:t>neighbours</a:t>
            </a:r>
            <a:r>
              <a:rPr lang="nl-NL" dirty="0"/>
              <a:t> in high-</a:t>
            </a:r>
            <a:r>
              <a:rPr lang="nl-NL" dirty="0" err="1"/>
              <a:t>rise</a:t>
            </a:r>
            <a:r>
              <a:rPr lang="nl-NL" dirty="0"/>
              <a:t> flats (over 8 </a:t>
            </a:r>
            <a:r>
              <a:rPr lang="nl-NL" dirty="0" err="1"/>
              <a:t>floors</a:t>
            </a:r>
            <a:r>
              <a:rPr lang="nl-NL" dirty="0"/>
              <a:t> </a:t>
            </a:r>
            <a:r>
              <a:rPr lang="nl-NL" dirty="0" err="1"/>
              <a:t>tall</a:t>
            </a:r>
            <a:r>
              <a:rPr lang="nl-NL" dirty="0"/>
              <a:t>) in Utrecht help </a:t>
            </a:r>
            <a:r>
              <a:rPr lang="nl-NL" dirty="0" err="1"/>
              <a:t>eachother</a:t>
            </a:r>
            <a:r>
              <a:rPr lang="nl-NL" dirty="0"/>
              <a:t> out. </a:t>
            </a:r>
            <a:r>
              <a:rPr lang="nl-NL" dirty="0" err="1"/>
              <a:t>She</a:t>
            </a:r>
            <a:r>
              <a:rPr lang="nl-NL" dirty="0"/>
              <a:t> suspects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help </a:t>
            </a:r>
            <a:r>
              <a:rPr lang="nl-NL" dirty="0" err="1"/>
              <a:t>eachother</a:t>
            </a:r>
            <a:r>
              <a:rPr lang="nl-NL" dirty="0"/>
              <a:t> </a:t>
            </a:r>
            <a:r>
              <a:rPr lang="nl-NL" dirty="0" err="1"/>
              <a:t>mainly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ethnic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socio-economic</a:t>
            </a:r>
            <a:r>
              <a:rPr lang="nl-NL" dirty="0"/>
              <a:t> background.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4754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homosexual</a:t>
            </a:r>
            <a:r>
              <a:rPr lang="nl-NL" dirty="0"/>
              <a:t> </a:t>
            </a:r>
            <a:r>
              <a:rPr lang="nl-NL" dirty="0" err="1"/>
              <a:t>muslims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region</a:t>
            </a:r>
            <a:r>
              <a:rPr lang="nl-NL" dirty="0"/>
              <a:t> of Utrecht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out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families of these men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women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4012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next </a:t>
            </a:r>
            <a:r>
              <a:rPr lang="nl-NL" dirty="0" err="1"/>
              <a:t>elections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, a market research </a:t>
            </a:r>
            <a:r>
              <a:rPr lang="nl-NL" dirty="0" err="1"/>
              <a:t>firm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offices in </a:t>
            </a:r>
            <a:r>
              <a:rPr lang="nl-NL" dirty="0" err="1"/>
              <a:t>all</a:t>
            </a:r>
            <a:r>
              <a:rPr lang="nl-NL" dirty="0"/>
              <a:t> EU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pan-EU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 </a:t>
            </a:r>
            <a:r>
              <a:rPr lang="nl-NL" dirty="0" err="1"/>
              <a:t>electorate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r>
              <a:rPr lang="nl-NL" dirty="0"/>
              <a:t>a)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country </a:t>
            </a:r>
            <a:r>
              <a:rPr lang="nl-NL" dirty="0" err="1"/>
              <a:t>and</a:t>
            </a:r>
            <a:r>
              <a:rPr lang="nl-NL" dirty="0"/>
              <a:t> </a:t>
            </a:r>
          </a:p>
          <a:p>
            <a:r>
              <a:rPr lang="nl-NL" dirty="0"/>
              <a:t>b)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attitudes of </a:t>
            </a:r>
            <a:r>
              <a:rPr lang="nl-NL" dirty="0" err="1"/>
              <a:t>people</a:t>
            </a:r>
            <a:r>
              <a:rPr lang="nl-NL" dirty="0"/>
              <a:t> in different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6628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developed</a:t>
            </a:r>
            <a:r>
              <a:rPr lang="nl-NL" dirty="0"/>
              <a:t> Covid-19 in </a:t>
            </a:r>
            <a:r>
              <a:rPr lang="nl-NL" dirty="0" err="1"/>
              <a:t>the</a:t>
            </a:r>
            <a:r>
              <a:rPr lang="nl-NL" dirty="0"/>
              <a:t> spring of 2020 (</a:t>
            </a:r>
            <a:r>
              <a:rPr lang="nl-NL" dirty="0" err="1"/>
              <a:t>March</a:t>
            </a:r>
            <a:r>
              <a:rPr lang="nl-NL" dirty="0"/>
              <a:t>-april) in Italy are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recovering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illness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is no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of </a:t>
            </a:r>
            <a:r>
              <a:rPr lang="nl-NL" dirty="0" err="1"/>
              <a:t>patients</a:t>
            </a:r>
            <a:r>
              <a:rPr lang="nl-NL" dirty="0"/>
              <a:t> in Italy; these are </a:t>
            </a:r>
            <a:r>
              <a:rPr lang="nl-NL" dirty="0" err="1"/>
              <a:t>kept</a:t>
            </a:r>
            <a:r>
              <a:rPr lang="nl-NL" dirty="0"/>
              <a:t> at </a:t>
            </a:r>
            <a:r>
              <a:rPr lang="nl-NL" dirty="0" err="1"/>
              <a:t>hospitals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these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necessary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collaborate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individual</a:t>
            </a:r>
            <a:r>
              <a:rPr lang="nl-NL" dirty="0"/>
              <a:t> </a:t>
            </a:r>
            <a:r>
              <a:rPr lang="nl-NL" dirty="0" err="1"/>
              <a:t>hospitals</a:t>
            </a:r>
            <a:r>
              <a:rPr lang="nl-NL" dirty="0"/>
              <a:t> in Italy.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survey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phsyical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mental</a:t>
            </a:r>
            <a:r>
              <a:rPr lang="nl-NL" dirty="0"/>
              <a:t> </a:t>
            </a:r>
            <a:r>
              <a:rPr lang="nl-NL" dirty="0" err="1"/>
              <a:t>wellbeing</a:t>
            </a:r>
            <a:r>
              <a:rPr lang="nl-NL" dirty="0"/>
              <a:t>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effects</a:t>
            </a:r>
            <a:r>
              <a:rPr lang="nl-NL" dirty="0"/>
              <a:t> Covid-19 has had on relations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household</a:t>
            </a:r>
            <a:r>
              <a:rPr lang="nl-NL" dirty="0"/>
              <a:t> members (</a:t>
            </a:r>
            <a:r>
              <a:rPr lang="nl-NL" dirty="0" err="1"/>
              <a:t>children</a:t>
            </a:r>
            <a:r>
              <a:rPr lang="nl-NL" dirty="0"/>
              <a:t>, partner).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8169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967C8-8D2D-E748-8469-2638F3D6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–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endParaRPr lang="nl-NL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2EC59776-4931-5842-8ED3-7C21FA978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2754079"/>
              </p:ext>
            </p:extLst>
          </p:nvPr>
        </p:nvGraphicFramePr>
        <p:xfrm>
          <a:off x="323528" y="1556792"/>
          <a:ext cx="8579295" cy="806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547">
                  <a:extLst>
                    <a:ext uri="{9D8B030D-6E8A-4147-A177-3AD203B41FA5}">
                      <a16:colId xmlns:a16="http://schemas.microsoft.com/office/drawing/2014/main" val="2933859592"/>
                    </a:ext>
                  </a:extLst>
                </a:gridCol>
                <a:gridCol w="1814171">
                  <a:extLst>
                    <a:ext uri="{9D8B030D-6E8A-4147-A177-3AD203B41FA5}">
                      <a16:colId xmlns:a16="http://schemas.microsoft.com/office/drawing/2014/main" val="647400430"/>
                    </a:ext>
                  </a:extLst>
                </a:gridCol>
                <a:gridCol w="1551949">
                  <a:extLst>
                    <a:ext uri="{9D8B030D-6E8A-4147-A177-3AD203B41FA5}">
                      <a16:colId xmlns:a16="http://schemas.microsoft.com/office/drawing/2014/main" val="2782901307"/>
                    </a:ext>
                  </a:extLst>
                </a:gridCol>
                <a:gridCol w="1879769">
                  <a:extLst>
                    <a:ext uri="{9D8B030D-6E8A-4147-A177-3AD203B41FA5}">
                      <a16:colId xmlns:a16="http://schemas.microsoft.com/office/drawing/2014/main" val="2123863346"/>
                    </a:ext>
                  </a:extLst>
                </a:gridCol>
                <a:gridCol w="1715859">
                  <a:extLst>
                    <a:ext uri="{9D8B030D-6E8A-4147-A177-3AD203B41FA5}">
                      <a16:colId xmlns:a16="http://schemas.microsoft.com/office/drawing/2014/main" val="3080992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 Flats in Utrecht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 </a:t>
                      </a:r>
                      <a:r>
                        <a:rPr lang="nl-NL" dirty="0" err="1"/>
                        <a:t>Homosexual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muslims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 EU-</a:t>
                      </a:r>
                      <a:r>
                        <a:rPr lang="nl-NL" dirty="0" err="1"/>
                        <a:t>wide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election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study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 (long)- </a:t>
                      </a:r>
                      <a:r>
                        <a:rPr lang="nl-NL" dirty="0" err="1"/>
                        <a:t>Covid</a:t>
                      </a:r>
                      <a:r>
                        <a:rPr lang="nl-NL" dirty="0"/>
                        <a:t> in Italy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Problems (e.g. students) with the register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list, so big problem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EU frame</a:t>
                      </a:r>
                    </a:p>
                    <a:p>
                      <a:r>
                        <a:rPr lang="en-US" dirty="0"/>
                        <a:t>Difficult to get in every country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Patients not in hospital; access to registers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9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2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contact (at home)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problem: incentives?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Response may depend on how sick you are (were).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6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to correct?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Cross-national equivalence in questions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 reports unreliable.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“helping out” is </a:t>
                      </a:r>
                      <a:r>
                        <a:rPr lang="en-US" dirty="0" err="1"/>
                        <a:t>senstive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sensitive topic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 social desirability: relations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3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1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Design: </a:t>
                      </a:r>
                      <a:r>
                        <a:rPr lang="nl-NL" dirty="0">
                          <a:solidFill>
                            <a:srgbClr val="FF0000"/>
                          </a:solidFill>
                        </a:rPr>
                        <a:t>mail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 mail invite for web survey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Screener</a:t>
                      </a:r>
                      <a:r>
                        <a:rPr lang="nl-NL" dirty="0"/>
                        <a:t> -&gt; follow-up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r>
                        <a:rPr lang="nl-NL" dirty="0" err="1"/>
                        <a:t>Use</a:t>
                      </a:r>
                      <a:r>
                        <a:rPr lang="nl-NL" dirty="0"/>
                        <a:t> best-</a:t>
                      </a:r>
                      <a:r>
                        <a:rPr lang="nl-NL" dirty="0" err="1"/>
                        <a:t>practice</a:t>
                      </a:r>
                      <a:r>
                        <a:rPr lang="nl-NL" dirty="0"/>
                        <a:t> in </a:t>
                      </a:r>
                      <a:r>
                        <a:rPr lang="nl-NL" dirty="0" err="1"/>
                        <a:t>every</a:t>
                      </a:r>
                      <a:r>
                        <a:rPr lang="nl-NL" dirty="0"/>
                        <a:t> country</a:t>
                      </a:r>
                    </a:p>
                    <a:p>
                      <a:r>
                        <a:rPr lang="nl-NL" dirty="0"/>
                        <a:t>Mail +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9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575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r>
              <a:rPr lang="nl-NL" dirty="0"/>
              <a:t>: How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r>
                        <a:rPr lang="nl-NL" baseline="0" dirty="0"/>
                        <a:t> of </a:t>
                      </a:r>
                      <a:r>
                        <a:rPr lang="nl-NL" baseline="0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r>
                        <a:rPr lang="nl-NL" baseline="0" dirty="0"/>
                        <a:t> error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309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8088-5735-4D47-8A87-EC5F4D34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0F2E-167B-48A3-A198-2CA254B1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</a:t>
            </a:r>
          </a:p>
          <a:p>
            <a:pPr lvl="1"/>
            <a:r>
              <a:rPr lang="en-US" dirty="0"/>
              <a:t>1. Read Stuart (see e-mail last week) </a:t>
            </a:r>
          </a:p>
          <a:p>
            <a:pPr lvl="2"/>
            <a:r>
              <a:rPr lang="en-US" dirty="0"/>
              <a:t>Simple Random sampling</a:t>
            </a:r>
          </a:p>
          <a:p>
            <a:pPr lvl="1"/>
            <a:r>
              <a:rPr lang="en-US" dirty="0"/>
              <a:t>2. Do THE exercise 2 (sampling)</a:t>
            </a:r>
          </a:p>
          <a:p>
            <a:r>
              <a:rPr lang="en-US" dirty="0"/>
              <a:t>Lecture on Simple Random Samples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819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Bias, error and MSE</a:t>
            </a:r>
          </a:p>
          <a:p>
            <a:r>
              <a:rPr lang="en-US" dirty="0"/>
              <a:t>Total Survey Error (TSE)</a:t>
            </a:r>
          </a:p>
          <a:p>
            <a:r>
              <a:rPr lang="en-US" dirty="0"/>
              <a:t>Total data error (TDE)</a:t>
            </a:r>
          </a:p>
          <a:p>
            <a:r>
              <a:rPr lang="en-US" dirty="0"/>
              <a:t>How survey design affects error</a:t>
            </a:r>
          </a:p>
          <a:p>
            <a:pPr lvl="1"/>
            <a:r>
              <a:rPr lang="en-US" dirty="0"/>
              <a:t>The central role of survey modes</a:t>
            </a:r>
          </a:p>
        </p:txBody>
      </p:sp>
    </p:spTree>
    <p:extLst>
      <p:ext uri="{BB962C8B-B14F-4D97-AF65-F5344CB8AC3E}">
        <p14:creationId xmlns:p14="http://schemas.microsoft.com/office/powerpoint/2010/main" val="35097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2832693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2C21F8D7-2FAB-5343-B9E2-D0E92F8B0AD7}"/>
              </a:ext>
            </a:extLst>
          </p:cNvPr>
          <p:cNvSpPr/>
          <p:nvPr/>
        </p:nvSpPr>
        <p:spPr>
          <a:xfrm>
            <a:off x="7524328" y="2564904"/>
            <a:ext cx="648072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04D0222-2262-474A-ADE0-9A725DBDE690}"/>
              </a:ext>
            </a:extLst>
          </p:cNvPr>
          <p:cNvSpPr txBox="1"/>
          <p:nvPr/>
        </p:nvSpPr>
        <p:spPr>
          <a:xfrm>
            <a:off x="6516216" y="1735099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Let’s</a:t>
            </a:r>
            <a:r>
              <a:rPr lang="nl-NL" dirty="0"/>
              <a:t> focus on 1 sample:</a:t>
            </a:r>
          </a:p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off?</a:t>
            </a:r>
          </a:p>
        </p:txBody>
      </p:sp>
    </p:spTree>
    <p:extLst>
      <p:ext uri="{BB962C8B-B14F-4D97-AF65-F5344CB8AC3E}">
        <p14:creationId xmlns:p14="http://schemas.microsoft.com/office/powerpoint/2010/main" val="140824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1 sample in Michigan: point </a:t>
            </a:r>
            <a:r>
              <a:rPr lang="nl-NL" dirty="0" err="1"/>
              <a:t>estimate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: 48%</a:t>
            </a:r>
          </a:p>
          <a:p>
            <a:r>
              <a:rPr lang="nl-NL" dirty="0"/>
              <a:t>n= 1000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77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Estimate: 48%</a:t>
                </a:r>
              </a:p>
              <a:p>
                <a:r>
                  <a:rPr lang="nl-NL" dirty="0"/>
                  <a:t>True </a:t>
                </a:r>
                <a:r>
                  <a:rPr lang="nl-NL" dirty="0" err="1"/>
                  <a:t>value</a:t>
                </a:r>
                <a:r>
                  <a:rPr lang="nl-NL" dirty="0"/>
                  <a:t>: 47.5%</a:t>
                </a:r>
              </a:p>
              <a:p>
                <a:r>
                  <a:rPr lang="nl-NL" dirty="0"/>
                  <a:t>Bias: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b="0" i="0" baseline="-2500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nl-NL" dirty="0"/>
                  <a:t> (Biemer, 2010)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nl-NL" dirty="0"/>
                  <a:t>48-47.5 = 0.5%		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3995936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2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00808"/>
            <a:ext cx="2016224" cy="7813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403595"/>
                <a:ext cx="8229600" cy="4525963"/>
              </a:xfrm>
            </p:spPr>
            <p:txBody>
              <a:bodyPr/>
              <a:lstStyle/>
              <a:p>
                <a:r>
                  <a:rPr lang="nl-NL" dirty="0"/>
                  <a:t>Point </a:t>
                </a:r>
                <a:r>
                  <a:rPr lang="nl-NL" dirty="0" err="1"/>
                  <a:t>estimate</a:t>
                </a:r>
                <a:r>
                  <a:rPr lang="nl-NL" dirty="0"/>
                  <a:t>: 48%</a:t>
                </a:r>
              </a:p>
              <a:p>
                <a:r>
                  <a:rPr lang="nl-NL" dirty="0"/>
                  <a:t>Standard error (SE) = </a:t>
                </a:r>
              </a:p>
              <a:p>
                <a:pPr marL="457200" lvl="1" indent="0">
                  <a:buNone/>
                </a:pPr>
                <a:r>
                  <a:rPr lang="nl-NL" dirty="0"/>
                  <a:t>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(.48∗.52)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/1000</m:t>
                        </m:r>
                      </m:e>
                    </m:rad>
                  </m:oMath>
                </a14:m>
                <a:r>
                  <a:rPr lang="nl-NL" dirty="0"/>
                  <a:t> = .016</a:t>
                </a:r>
              </a:p>
              <a:p>
                <a:r>
                  <a:rPr lang="nl-NL" dirty="0" err="1"/>
                  <a:t>Confidence</a:t>
                </a:r>
                <a:r>
                  <a:rPr lang="nl-NL" dirty="0"/>
                  <a:t> interval: [.45 - .51]</a:t>
                </a:r>
              </a:p>
              <a:p>
                <a:pPr lvl="1"/>
                <a:r>
                  <a:rPr lang="nl-NL" dirty="0"/>
                  <a:t>[p +- 1.96 * se]</a:t>
                </a:r>
              </a:p>
              <a:p>
                <a:r>
                  <a:rPr lang="nl-NL" dirty="0"/>
                  <a:t>Is error or bias a </a:t>
                </a:r>
                <a:r>
                  <a:rPr lang="nl-NL" dirty="0" err="1"/>
                  <a:t>bigger</a:t>
                </a:r>
                <a:r>
                  <a:rPr lang="nl-NL" dirty="0"/>
                  <a:t> </a:t>
                </a:r>
                <a:r>
                  <a:rPr lang="nl-NL" dirty="0" err="1"/>
                  <a:t>problem</a:t>
                </a:r>
                <a:r>
                  <a:rPr lang="nl-NL" dirty="0"/>
                  <a:t>?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403595"/>
                <a:ext cx="8229600" cy="4525963"/>
              </a:xfrm>
              <a:blipFill>
                <a:blip r:embed="rId3"/>
                <a:stretch>
                  <a:fillRect l="-1541" t="-168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1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1772</Words>
  <Application>Microsoft Office PowerPoint</Application>
  <PresentationFormat>On-screen Show (4:3)</PresentationFormat>
  <Paragraphs>275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 Math</vt:lpstr>
      <vt:lpstr>Officina</vt:lpstr>
      <vt:lpstr>Office Theme</vt:lpstr>
      <vt:lpstr>Survey Data analysis- week 2  Decomposing error and bias “Total Survey Error”</vt:lpstr>
      <vt:lpstr>Class exercise: Your adopted survey</vt:lpstr>
      <vt:lpstr>Your adopted survey</vt:lpstr>
      <vt:lpstr>Today</vt:lpstr>
      <vt:lpstr>Class exercise week 1</vt:lpstr>
      <vt:lpstr>Class exercise week 1</vt:lpstr>
      <vt:lpstr>1 sample in Michigan: point estimate</vt:lpstr>
      <vt:lpstr>1 sample: bias</vt:lpstr>
      <vt:lpstr>1 sample: error</vt:lpstr>
      <vt:lpstr>Estimate = true value + error + bias</vt:lpstr>
      <vt:lpstr>Mean square error</vt:lpstr>
      <vt:lpstr>Survey design</vt:lpstr>
      <vt:lpstr>Why we still worry about bias</vt:lpstr>
      <vt:lpstr>Bias and error in more detail</vt:lpstr>
      <vt:lpstr>Total Survey Error Framework</vt:lpstr>
      <vt:lpstr>Total Survey Error (TSE) Framework</vt:lpstr>
      <vt:lpstr>Terminology: coverage error</vt:lpstr>
      <vt:lpstr>Coverage error and modes</vt:lpstr>
      <vt:lpstr>TSE – sampling error</vt:lpstr>
      <vt:lpstr>Terminology: sampling error</vt:lpstr>
      <vt:lpstr>TSE – nonresponse error</vt:lpstr>
      <vt:lpstr>Nonresponse error and bias</vt:lpstr>
      <vt:lpstr>TSE – adjustment error</vt:lpstr>
      <vt:lpstr>TSE – construct validity</vt:lpstr>
      <vt:lpstr>TSE – measurement error</vt:lpstr>
      <vt:lpstr>TSE – processing error</vt:lpstr>
      <vt:lpstr>In sum</vt:lpstr>
      <vt:lpstr>TSE and survey design</vt:lpstr>
      <vt:lpstr>Groves and Lyberg (2010)</vt:lpstr>
      <vt:lpstr>TSE and model-based inference</vt:lpstr>
      <vt:lpstr>Model-based inference</vt:lpstr>
      <vt:lpstr>Class Exercise (and then break)</vt:lpstr>
      <vt:lpstr>Class Exercise:  group 1</vt:lpstr>
      <vt:lpstr>Class Exercise:  group 2</vt:lpstr>
      <vt:lpstr>Class Exercise:  group 3</vt:lpstr>
      <vt:lpstr>Class Exercise:  group 4</vt:lpstr>
      <vt:lpstr>Class exercise – worried about</vt:lpstr>
      <vt:lpstr>In sum: How much to worry about each?</vt:lpstr>
      <vt:lpstr>Next week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105</cp:revision>
  <cp:lastPrinted>2022-09-03T17:36:18Z</cp:lastPrinted>
  <dcterms:created xsi:type="dcterms:W3CDTF">2017-09-19T09:09:22Z</dcterms:created>
  <dcterms:modified xsi:type="dcterms:W3CDTF">2022-09-12T11:10:03Z</dcterms:modified>
</cp:coreProperties>
</file>